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73" r:id="rId6"/>
    <p:sldId id="272" r:id="rId7"/>
    <p:sldId id="257" r:id="rId8"/>
    <p:sldId id="278" r:id="rId9"/>
    <p:sldId id="281" r:id="rId10"/>
    <p:sldId id="279" r:id="rId11"/>
    <p:sldId id="275" r:id="rId12"/>
    <p:sldId id="280" r:id="rId13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82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068" y="365126"/>
            <a:ext cx="6024282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62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903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56791" y="6333133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96518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068" y="365126"/>
            <a:ext cx="6024282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415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rgbClr val="0070C0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511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287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6050" y="365126"/>
            <a:ext cx="5830491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0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0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119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068" y="365126"/>
            <a:ext cx="6024282" cy="1325563"/>
          </a:xfrm>
        </p:spPr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209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337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1371600"/>
            <a:ext cx="2949178" cy="685800"/>
          </a:xfrm>
        </p:spPr>
        <p:txBody>
          <a:bodyPr anchor="b"/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1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500">
                <a:solidFill>
                  <a:srgbClr val="0070C0"/>
                </a:solidFill>
              </a:defRPr>
            </a:lvl4pPr>
            <a:lvl5pPr>
              <a:defRPr sz="1500">
                <a:solidFill>
                  <a:srgbClr val="0070C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998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>
                <a:solidFill>
                  <a:srgbClr val="0070C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094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2138" y="365126"/>
            <a:ext cx="61432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6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857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070C0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0070C0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070C0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070C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107050028" TargetMode="External"/><Relationship Id="rId2" Type="http://schemas.openxmlformats.org/officeDocument/2006/relationships/hyperlink" Target="https://edu.gov.ru/press/3902/fgos-razrabotannye-minprosvescheniya-rossii-proshli-oficialnuyu-registraciy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ublication.pravo.gov.ru/Document/View/000120210705002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79945" y="1399454"/>
            <a:ext cx="6858000" cy="2387600"/>
          </a:xfrm>
        </p:spPr>
        <p:txBody>
          <a:bodyPr/>
          <a:lstStyle/>
          <a:p>
            <a:r>
              <a:rPr lang="ru-RU" dirty="0" smtClean="0"/>
              <a:t>Изменения в ФПУ в контексте перехода на обновленные ФГОС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877450" y="5466972"/>
            <a:ext cx="6858000" cy="696310"/>
          </a:xfrm>
        </p:spPr>
        <p:txBody>
          <a:bodyPr>
            <a:noAutofit/>
          </a:bodyPr>
          <a:lstStyle/>
          <a:p>
            <a:pPr algn="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Марышева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Н.В.,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заведующий отделом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МБУ ДПО «ИМЦ г.Юрги»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51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32507" y="1623541"/>
            <a:ext cx="8423563" cy="641674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180000" rIns="180000" bIns="180000" rtlCol="0" anchor="ctr"/>
          <a:lstStyle/>
          <a:p>
            <a:pPr algn="ctr">
              <a:lnSpc>
                <a:spcPct val="150000"/>
              </a:lnSpc>
            </a:pP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71892" y="494580"/>
            <a:ext cx="6167310" cy="77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ФГОС-2021: Особенности  учебно-</a:t>
            </a:r>
          </a:p>
          <a:p>
            <a:pPr>
              <a:lnSpc>
                <a:spcPct val="85000"/>
              </a:lnSpc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методического обеспечения</a:t>
            </a:r>
            <a:endParaRPr lang="ru-RU" sz="2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554;p48"/>
          <p:cNvSpPr/>
          <p:nvPr/>
        </p:nvSpPr>
        <p:spPr>
          <a:xfrm rot="5400000">
            <a:off x="5169133" y="419919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313974" y="1582583"/>
            <a:ext cx="8017226" cy="625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33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Open Sans" pitchFamily="34" charset="0"/>
                <a:cs typeface="Open Sans" pitchFamily="34" charset="0"/>
              </a:rPr>
              <a:t>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Open Sans Condensed" pitchFamily="34" charset="0"/>
                <a:cs typeface="Times New Roman" pitchFamily="18" charset="0"/>
              </a:rPr>
              <a:t>Нормативы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ea typeface="Open Sans Condensed" pitchFamily="34" charset="0"/>
                <a:cs typeface="Times New Roman" pitchFamily="18" charset="0"/>
              </a:rPr>
              <a:t>обеспеченности учащихся средствами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Open Sans Condensed" pitchFamily="34" charset="0"/>
                <a:cs typeface="Times New Roman" pitchFamily="18" charset="0"/>
              </a:rPr>
              <a:t>обучения</a:t>
            </a:r>
            <a:endParaRPr lang="ru-RU" dirty="0">
              <a:solidFill>
                <a:schemeClr val="bg1"/>
              </a:solidFill>
              <a:latin typeface="Times New Roman" pitchFamily="18" charset="0"/>
              <a:ea typeface="Open Sans Condensed" pitchFamily="34" charset="0"/>
              <a:cs typeface="Times New Roman" pitchFamily="18" charset="0"/>
            </a:endParaRPr>
          </a:p>
        </p:txBody>
      </p:sp>
      <p:sp>
        <p:nvSpPr>
          <p:cNvPr id="11" name="Google Shape;530;p48"/>
          <p:cNvSpPr/>
          <p:nvPr/>
        </p:nvSpPr>
        <p:spPr>
          <a:xfrm>
            <a:off x="6818732" y="3532563"/>
            <a:ext cx="886200" cy="886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Google Shape;532;p48"/>
          <p:cNvSpPr txBox="1">
            <a:spLocks/>
          </p:cNvSpPr>
          <p:nvPr/>
        </p:nvSpPr>
        <p:spPr>
          <a:xfrm>
            <a:off x="723807" y="2739846"/>
            <a:ext cx="3395611" cy="653100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одного учебника и (или) учебного пособия </a:t>
            </a: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печатной форме </a:t>
            </a:r>
            <a:endParaRPr kumimoji="0" lang="ru-RU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Google Shape;536;p48"/>
          <p:cNvSpPr txBox="1">
            <a:spLocks/>
          </p:cNvSpPr>
          <p:nvPr/>
        </p:nvSpPr>
        <p:spPr>
          <a:xfrm>
            <a:off x="701570" y="2521166"/>
            <a:ext cx="3672702" cy="342300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ФГОС НОО 36.1 ФГОС ООО 37.3</a:t>
            </a:r>
            <a:endParaRPr kumimoji="0" lang="ru-RU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DM Serif Display"/>
              <a:cs typeface="Times New Roman" panose="02020603050405020304" pitchFamily="18" charset="0"/>
              <a:sym typeface="DM Serif Display"/>
            </a:endParaRPr>
          </a:p>
        </p:txBody>
      </p:sp>
      <p:sp>
        <p:nvSpPr>
          <p:cNvPr id="15" name="Google Shape;537;p48"/>
          <p:cNvSpPr txBox="1">
            <a:spLocks/>
          </p:cNvSpPr>
          <p:nvPr/>
        </p:nvSpPr>
        <p:spPr>
          <a:xfrm>
            <a:off x="5594132" y="2521166"/>
            <a:ext cx="2449200" cy="342300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ДОПОЛНИТЕЛЬНО</a:t>
            </a:r>
            <a:endParaRPr kumimoji="0" lang="ru-RU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DM Serif Display"/>
              <a:cs typeface="Times New Roman" panose="02020603050405020304" pitchFamily="18" charset="0"/>
              <a:sym typeface="DM Serif Display"/>
            </a:endParaRPr>
          </a:p>
        </p:txBody>
      </p:sp>
      <p:sp>
        <p:nvSpPr>
          <p:cNvPr id="16" name="Google Shape;539;p48"/>
          <p:cNvSpPr txBox="1">
            <a:spLocks/>
          </p:cNvSpPr>
          <p:nvPr/>
        </p:nvSpPr>
        <p:spPr>
          <a:xfrm>
            <a:off x="735869" y="4070314"/>
            <a:ext cx="3475076" cy="568568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Письмо </a:t>
            </a:r>
            <a:r>
              <a:rPr kumimoji="0" lang="ru-RU" b="0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Минпросвещения</a:t>
            </a: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 РФ</a:t>
            </a: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u="sng" dirty="0"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  </a:t>
            </a: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 от 11.11.2021 № 03-1899</a:t>
            </a:r>
            <a:endParaRPr kumimoji="0" lang="ru-RU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DM Serif Display"/>
              <a:cs typeface="Times New Roman" panose="02020603050405020304" pitchFamily="18" charset="0"/>
              <a:sym typeface="DM Serif Display"/>
            </a:endParaRPr>
          </a:p>
        </p:txBody>
      </p:sp>
      <p:sp>
        <p:nvSpPr>
          <p:cNvPr id="28" name="Google Shape;553;p48"/>
          <p:cNvSpPr/>
          <p:nvPr/>
        </p:nvSpPr>
        <p:spPr>
          <a:xfrm>
            <a:off x="6792140" y="5246822"/>
            <a:ext cx="886200" cy="886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Google Shape;534;p48"/>
          <p:cNvSpPr txBox="1">
            <a:spLocks/>
          </p:cNvSpPr>
          <p:nvPr/>
        </p:nvSpPr>
        <p:spPr>
          <a:xfrm>
            <a:off x="5805802" y="2765211"/>
            <a:ext cx="2892199" cy="653100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пособия в электронной форме,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Google Shape;538;p48"/>
          <p:cNvSpPr txBox="1">
            <a:spLocks/>
          </p:cNvSpPr>
          <p:nvPr/>
        </p:nvSpPr>
        <p:spPr>
          <a:xfrm>
            <a:off x="5141928" y="4708647"/>
            <a:ext cx="3813605" cy="819616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ФЗ от 02 декабря 2019 г. № 403-ФЗ были внесены изменения в </a:t>
            </a:r>
            <a:b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</a:b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M Serif Display"/>
                <a:cs typeface="Times New Roman" panose="02020603050405020304" pitchFamily="18" charset="0"/>
                <a:sym typeface="DM Serif Display"/>
              </a:rPr>
              <a:t>Закон об образовании</a:t>
            </a:r>
            <a:endParaRPr kumimoji="0" lang="ru-RU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DM Serif Display"/>
              <a:cs typeface="Times New Roman" panose="02020603050405020304" pitchFamily="18" charset="0"/>
              <a:sym typeface="DM Serif Display"/>
            </a:endParaRPr>
          </a:p>
        </p:txBody>
      </p:sp>
      <p:sp>
        <p:nvSpPr>
          <p:cNvPr id="32" name="Google Shape;535;p48"/>
          <p:cNvSpPr txBox="1">
            <a:spLocks/>
          </p:cNvSpPr>
          <p:nvPr/>
        </p:nvSpPr>
        <p:spPr>
          <a:xfrm>
            <a:off x="5189078" y="5787653"/>
            <a:ext cx="3739888" cy="589216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«предельный срок использования учебников» (ч.7 ст. 18 Закона об образовании)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Google Shape;531;p48"/>
          <p:cNvSpPr/>
          <p:nvPr/>
        </p:nvSpPr>
        <p:spPr>
          <a:xfrm rot="2700000">
            <a:off x="490526" y="3108492"/>
            <a:ext cx="203249" cy="20324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533;p48"/>
          <p:cNvSpPr txBox="1">
            <a:spLocks/>
          </p:cNvSpPr>
          <p:nvPr/>
        </p:nvSpPr>
        <p:spPr>
          <a:xfrm>
            <a:off x="607764" y="4708874"/>
            <a:ext cx="3780152" cy="653100"/>
          </a:xfrm>
          <a:prstGeom prst="rect">
            <a:avLst/>
          </a:prstGeom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период перехода могут быть использованы учебно-методические комплекты, включенные в ФП учебников от 20.05.2020 года № 254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Google Shape;531;p48"/>
          <p:cNvSpPr/>
          <p:nvPr/>
        </p:nvSpPr>
        <p:spPr>
          <a:xfrm rot="2700000">
            <a:off x="464398" y="4690974"/>
            <a:ext cx="203249" cy="20324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531;p48"/>
          <p:cNvSpPr/>
          <p:nvPr/>
        </p:nvSpPr>
        <p:spPr>
          <a:xfrm rot="2700000">
            <a:off x="4896586" y="4837805"/>
            <a:ext cx="203249" cy="20324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531;p48"/>
          <p:cNvSpPr/>
          <p:nvPr/>
        </p:nvSpPr>
        <p:spPr>
          <a:xfrm rot="2700000">
            <a:off x="4896549" y="3108489"/>
            <a:ext cx="203249" cy="20324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40" name="TextBox 5"/>
          <p:cNvSpPr txBox="1"/>
          <p:nvPr/>
        </p:nvSpPr>
        <p:spPr>
          <a:xfrm>
            <a:off x="5215645" y="3129727"/>
            <a:ext cx="3463794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>доступ </a:t>
            </a:r>
            <a:r>
              <a:rPr lang="ru-RU" sz="1600" dirty="0"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>к печатным и электронным образовательным ресурсам, размещенным в федеральных и региональных базах данных </a:t>
            </a:r>
            <a:r>
              <a:rPr lang="ru-RU" sz="1600" dirty="0" smtClean="0"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>ЭОР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Yu Gothic UI Light" panose="020B03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14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8141" y="439017"/>
            <a:ext cx="3447914" cy="937201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Обновление ФПУ 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 bwMode="auto">
          <a:xfrm>
            <a:off x="603341" y="1953914"/>
            <a:ext cx="8877513" cy="633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Обновление ФПУ в 2022 по результатам экспертизы 2020</a:t>
            </a:r>
            <a:b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</a:br>
            <a: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1 квартал 2022  </a:t>
            </a:r>
            <a:endParaRPr lang="ru-RU" sz="2133" dirty="0">
              <a:solidFill>
                <a:srgbClr val="2D2B8D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14452" y="2622317"/>
            <a:ext cx="6171801" cy="532067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ctr"/>
            <a:r>
              <a:rPr sz="1600" dirty="0" err="1"/>
              <a:t>Приказ</a:t>
            </a:r>
            <a:r>
              <a:rPr sz="1600" dirty="0"/>
              <a:t> </a:t>
            </a:r>
            <a:r>
              <a:rPr sz="1600" dirty="0" err="1"/>
              <a:t>Министерства</a:t>
            </a:r>
            <a:r>
              <a:rPr sz="1600" dirty="0"/>
              <a:t> </a:t>
            </a:r>
            <a:r>
              <a:rPr sz="1600" dirty="0" err="1"/>
              <a:t>просвещения</a:t>
            </a:r>
            <a:r>
              <a:rPr sz="1600" dirty="0"/>
              <a:t> РФ</a:t>
            </a:r>
          </a:p>
          <a:p>
            <a:pPr algn="ctr"/>
            <a:r>
              <a:rPr sz="1600" dirty="0" err="1"/>
              <a:t>Об</a:t>
            </a:r>
            <a:r>
              <a:rPr sz="1600" dirty="0"/>
              <a:t> </a:t>
            </a:r>
            <a:r>
              <a:rPr sz="1600" dirty="0" err="1"/>
              <a:t>утверждении</a:t>
            </a:r>
            <a:r>
              <a:rPr sz="1600" dirty="0"/>
              <a:t> </a:t>
            </a:r>
            <a:r>
              <a:rPr sz="1600" dirty="0" err="1"/>
              <a:t>федерального</a:t>
            </a:r>
            <a:r>
              <a:rPr sz="1600" dirty="0"/>
              <a:t> </a:t>
            </a:r>
            <a:r>
              <a:rPr sz="1600" dirty="0" err="1"/>
              <a:t>перечня</a:t>
            </a:r>
            <a:r>
              <a:rPr sz="1600" dirty="0"/>
              <a:t> </a:t>
            </a:r>
            <a:r>
              <a:rPr sz="1600" dirty="0" err="1"/>
              <a:t>учебников</a:t>
            </a:r>
            <a:r>
              <a:rPr sz="1600" dirty="0"/>
              <a:t>    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00170" y="3306908"/>
            <a:ext cx="7977343" cy="784801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Срок действия приказа с 01.09.2022 до 31.08.2028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Будут включены </a:t>
            </a:r>
            <a:r>
              <a:rPr lang="ru-RU" sz="1600" b="1" dirty="0"/>
              <a:t>учебники</a:t>
            </a:r>
            <a:r>
              <a:rPr lang="ru-RU" sz="1600" dirty="0"/>
              <a:t>, </a:t>
            </a:r>
            <a:r>
              <a:rPr lang="ru-RU" sz="1600" dirty="0" smtClean="0"/>
              <a:t>направленные </a:t>
            </a:r>
            <a:r>
              <a:rPr lang="ru-RU" sz="1600" dirty="0"/>
              <a:t>на </a:t>
            </a:r>
            <a:r>
              <a:rPr lang="ru-RU" sz="1600" b="1" dirty="0" smtClean="0"/>
              <a:t>дополнительную экспертизу 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/>
              <a:t>     в 2020г. </a:t>
            </a:r>
          </a:p>
          <a:p>
            <a:endParaRPr sz="1400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728715" y="4659008"/>
            <a:ext cx="8877513" cy="633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Обновление ФПУ в 2022 по результатам экспертизы 2021</a:t>
            </a:r>
            <a:b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</a:br>
            <a:r>
              <a:rPr lang="ru-RU" sz="2133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3 квартал 2022 (ожидаемый срок)  </a:t>
            </a:r>
            <a:endParaRPr lang="ru-RU" sz="2133" dirty="0">
              <a:solidFill>
                <a:srgbClr val="2D2B8D"/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946350" y="5481927"/>
            <a:ext cx="7592289" cy="600073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ctr"/>
            <a:r>
              <a:rPr lang="ru-RU" sz="1600" dirty="0" smtClean="0"/>
              <a:t>Будут включены </a:t>
            </a:r>
            <a:r>
              <a:rPr lang="ru-RU" sz="1600" b="1" dirty="0" smtClean="0"/>
              <a:t>учебники</a:t>
            </a:r>
            <a:r>
              <a:rPr lang="ru-RU" sz="1600" dirty="0" smtClean="0"/>
              <a:t>, поданные </a:t>
            </a:r>
            <a:r>
              <a:rPr lang="ru-RU" sz="1600" dirty="0"/>
              <a:t>на </a:t>
            </a:r>
            <a:r>
              <a:rPr lang="ru-RU" sz="1600" b="1" dirty="0"/>
              <a:t>экспертизу</a:t>
            </a:r>
            <a:r>
              <a:rPr lang="ru-RU" sz="1600" dirty="0"/>
              <a:t> </a:t>
            </a:r>
            <a:endParaRPr lang="ru-RU" sz="1600" dirty="0" smtClean="0"/>
          </a:p>
          <a:p>
            <a:pPr algn="ctr"/>
            <a:r>
              <a:rPr lang="ru-RU" sz="1600" dirty="0" smtClean="0"/>
              <a:t>в </a:t>
            </a:r>
            <a:r>
              <a:rPr lang="ru-RU" sz="1600" dirty="0"/>
              <a:t>период </a:t>
            </a:r>
            <a:r>
              <a:rPr lang="ru-RU" sz="1600" b="1" dirty="0"/>
              <a:t>с 20.02 по </a:t>
            </a:r>
            <a:r>
              <a:rPr lang="ru-RU" sz="1600" b="1" dirty="0" smtClean="0"/>
              <a:t>20.04.2021гг. </a:t>
            </a:r>
            <a:endParaRPr lang="ru-RU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sz="1400" dirty="0"/>
          </a:p>
        </p:txBody>
      </p:sp>
      <p:sp>
        <p:nvSpPr>
          <p:cNvPr id="10" name="Google Shape;554;p48"/>
          <p:cNvSpPr/>
          <p:nvPr/>
        </p:nvSpPr>
        <p:spPr>
          <a:xfrm rot="5400000">
            <a:off x="5196843" y="407555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2418049" y="390441"/>
            <a:ext cx="6531988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Регулирование обеспечения учебниками и учебными пособиями библиотечных фондов образовательных организаций </a:t>
            </a:r>
            <a:r>
              <a:rPr lang="ru-RU" sz="1600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273-ФЗ </a:t>
            </a:r>
            <a:r>
              <a:rPr lang="ru-RU" sz="1600" dirty="0" smtClean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   «</a:t>
            </a:r>
            <a:r>
              <a:rPr lang="ru-RU" sz="1600" dirty="0">
                <a:solidFill>
                  <a:srgbClr val="2D2B8D"/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Об образовании в РФ»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268289" y="1189421"/>
            <a:ext cx="7317123" cy="507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9" name="Freeform 5"/>
          <p:cNvSpPr>
            <a:spLocks noEditPoints="1"/>
          </p:cNvSpPr>
          <p:nvPr/>
        </p:nvSpPr>
        <p:spPr bwMode="auto">
          <a:xfrm>
            <a:off x="2254028" y="3262486"/>
            <a:ext cx="6500335" cy="972715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43D1A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74317" y="3287626"/>
            <a:ext cx="1549412" cy="920503"/>
          </a:xfrm>
          <a:prstGeom prst="rect">
            <a:avLst/>
          </a:prstGeom>
          <a:solidFill>
            <a:srgbClr val="D8EBF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2254028" y="5333616"/>
            <a:ext cx="6500335" cy="1057947"/>
          </a:xfrm>
          <a:custGeom>
            <a:avLst/>
            <a:gdLst>
              <a:gd name="T0" fmla="*/ 20796 w 20796"/>
              <a:gd name="T1" fmla="*/ 72 h 2689"/>
              <a:gd name="T2" fmla="*/ 20796 w 20796"/>
              <a:gd name="T3" fmla="*/ 2617 h 2689"/>
              <a:gd name="T4" fmla="*/ 20796 w 20796"/>
              <a:gd name="T5" fmla="*/ 2689 h 2689"/>
              <a:gd name="T6" fmla="*/ 20725 w 20796"/>
              <a:gd name="T7" fmla="*/ 2689 h 2689"/>
              <a:gd name="T8" fmla="*/ 72 w 20796"/>
              <a:gd name="T9" fmla="*/ 2689 h 2689"/>
              <a:gd name="T10" fmla="*/ 0 w 20796"/>
              <a:gd name="T11" fmla="*/ 2689 h 2689"/>
              <a:gd name="T12" fmla="*/ 0 w 20796"/>
              <a:gd name="T13" fmla="*/ 2617 h 2689"/>
              <a:gd name="T14" fmla="*/ 0 w 20796"/>
              <a:gd name="T15" fmla="*/ 72 h 2689"/>
              <a:gd name="T16" fmla="*/ 0 w 20796"/>
              <a:gd name="T17" fmla="*/ 0 h 2689"/>
              <a:gd name="T18" fmla="*/ 72 w 20796"/>
              <a:gd name="T19" fmla="*/ 0 h 2689"/>
              <a:gd name="T20" fmla="*/ 20725 w 20796"/>
              <a:gd name="T21" fmla="*/ 0 h 2689"/>
              <a:gd name="T22" fmla="*/ 20796 w 20796"/>
              <a:gd name="T23" fmla="*/ 0 h 2689"/>
              <a:gd name="T24" fmla="*/ 20796 w 20796"/>
              <a:gd name="T25" fmla="*/ 72 h 2689"/>
              <a:gd name="T26" fmla="*/ 20653 w 20796"/>
              <a:gd name="T27" fmla="*/ 2546 h 2689"/>
              <a:gd name="T28" fmla="*/ 20653 w 20796"/>
              <a:gd name="T29" fmla="*/ 143 h 2689"/>
              <a:gd name="T30" fmla="*/ 144 w 20796"/>
              <a:gd name="T31" fmla="*/ 143 h 2689"/>
              <a:gd name="T32" fmla="*/ 144 w 20796"/>
              <a:gd name="T33" fmla="*/ 2546 h 2689"/>
              <a:gd name="T34" fmla="*/ 20653 w 20796"/>
              <a:gd name="T35" fmla="*/ 2546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</a:path>
            </a:pathLst>
          </a:custGeom>
          <a:solidFill>
            <a:srgbClr val="40A7E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74317" y="5360690"/>
            <a:ext cx="1549412" cy="1030873"/>
          </a:xfrm>
          <a:prstGeom prst="rect">
            <a:avLst/>
          </a:prstGeom>
          <a:solidFill>
            <a:srgbClr val="D8EBF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254028" y="2225954"/>
            <a:ext cx="6500336" cy="972715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9ED44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574317" y="2251094"/>
            <a:ext cx="1549412" cy="920503"/>
          </a:xfrm>
          <a:prstGeom prst="rect">
            <a:avLst/>
          </a:prstGeom>
          <a:solidFill>
            <a:srgbClr val="D8EBF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8" name="Freeform 14"/>
          <p:cNvSpPr>
            <a:spLocks noEditPoints="1"/>
          </p:cNvSpPr>
          <p:nvPr/>
        </p:nvSpPr>
        <p:spPr bwMode="auto">
          <a:xfrm>
            <a:off x="2254028" y="4297084"/>
            <a:ext cx="6500335" cy="972715"/>
          </a:xfrm>
          <a:custGeom>
            <a:avLst/>
            <a:gdLst>
              <a:gd name="T0" fmla="*/ 20796 w 20796"/>
              <a:gd name="T1" fmla="*/ 72 h 2689"/>
              <a:gd name="T2" fmla="*/ 20796 w 20796"/>
              <a:gd name="T3" fmla="*/ 2617 h 2689"/>
              <a:gd name="T4" fmla="*/ 20796 w 20796"/>
              <a:gd name="T5" fmla="*/ 2689 h 2689"/>
              <a:gd name="T6" fmla="*/ 20725 w 20796"/>
              <a:gd name="T7" fmla="*/ 2689 h 2689"/>
              <a:gd name="T8" fmla="*/ 72 w 20796"/>
              <a:gd name="T9" fmla="*/ 2689 h 2689"/>
              <a:gd name="T10" fmla="*/ 0 w 20796"/>
              <a:gd name="T11" fmla="*/ 2689 h 2689"/>
              <a:gd name="T12" fmla="*/ 0 w 20796"/>
              <a:gd name="T13" fmla="*/ 2617 h 2689"/>
              <a:gd name="T14" fmla="*/ 0 w 20796"/>
              <a:gd name="T15" fmla="*/ 72 h 2689"/>
              <a:gd name="T16" fmla="*/ 0 w 20796"/>
              <a:gd name="T17" fmla="*/ 0 h 2689"/>
              <a:gd name="T18" fmla="*/ 72 w 20796"/>
              <a:gd name="T19" fmla="*/ 0 h 2689"/>
              <a:gd name="T20" fmla="*/ 20725 w 20796"/>
              <a:gd name="T21" fmla="*/ 0 h 2689"/>
              <a:gd name="T22" fmla="*/ 20796 w 20796"/>
              <a:gd name="T23" fmla="*/ 0 h 2689"/>
              <a:gd name="T24" fmla="*/ 20796 w 20796"/>
              <a:gd name="T25" fmla="*/ 72 h 2689"/>
              <a:gd name="T26" fmla="*/ 20653 w 20796"/>
              <a:gd name="T27" fmla="*/ 2546 h 2689"/>
              <a:gd name="T28" fmla="*/ 20653 w 20796"/>
              <a:gd name="T29" fmla="*/ 143 h 2689"/>
              <a:gd name="T30" fmla="*/ 144 w 20796"/>
              <a:gd name="T31" fmla="*/ 143 h 2689"/>
              <a:gd name="T32" fmla="*/ 144 w 20796"/>
              <a:gd name="T33" fmla="*/ 2546 h 2689"/>
              <a:gd name="T34" fmla="*/ 20653 w 20796"/>
              <a:gd name="T35" fmla="*/ 2546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</a:path>
            </a:pathLst>
          </a:custGeom>
          <a:solidFill>
            <a:srgbClr val="40D4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574317" y="4324158"/>
            <a:ext cx="1549412" cy="920503"/>
          </a:xfrm>
          <a:prstGeom prst="rect">
            <a:avLst/>
          </a:prstGeom>
          <a:solidFill>
            <a:srgbClr val="D8EBF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22" name="Freeform 17"/>
          <p:cNvSpPr>
            <a:spLocks noEditPoints="1"/>
          </p:cNvSpPr>
          <p:nvPr/>
        </p:nvSpPr>
        <p:spPr bwMode="auto">
          <a:xfrm>
            <a:off x="2254028" y="1189422"/>
            <a:ext cx="6524213" cy="972715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F5B14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574317" y="1214561"/>
            <a:ext cx="1549412" cy="922436"/>
          </a:xfrm>
          <a:prstGeom prst="rect">
            <a:avLst/>
          </a:prstGeom>
          <a:solidFill>
            <a:srgbClr val="D8EBF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1100"/>
          </a:p>
        </p:txBody>
      </p:sp>
      <p:sp>
        <p:nvSpPr>
          <p:cNvPr id="71" name="object 3"/>
          <p:cNvSpPr txBox="1"/>
          <p:nvPr/>
        </p:nvSpPr>
        <p:spPr>
          <a:xfrm>
            <a:off x="2326034" y="1190080"/>
            <a:ext cx="6428329" cy="972056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>
              <a:lnSpc>
                <a:spcPct val="80000"/>
              </a:lnSpc>
            </a:pPr>
            <a:r>
              <a:rPr sz="1200" dirty="0">
                <a:ea typeface="Open Sans" panose="020B0606030504020204" pitchFamily="34" charset="0"/>
                <a:cs typeface="Open Sans" panose="020B0606030504020204" pitchFamily="34" charset="0"/>
              </a:rPr>
              <a:t>Ст. 18, п.1 …Библиотечный фонд должен быть укомплектован </a:t>
            </a:r>
            <a:r>
              <a:rPr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печатными</a:t>
            </a:r>
            <a:r>
              <a:rPr sz="1200" dirty="0">
                <a:ea typeface="Open Sans" panose="020B0606030504020204" pitchFamily="34" charset="0"/>
                <a:cs typeface="Open Sans" panose="020B0606030504020204" pitchFamily="34" charset="0"/>
              </a:rPr>
              <a:t> и</a:t>
            </a:r>
            <a:r>
              <a:rPr lang="ru-RU" sz="1200" dirty="0">
                <a:ea typeface="Open Sans" panose="020B0606030504020204" pitchFamily="34" charset="0"/>
                <a:cs typeface="Open Sans" panose="020B0606030504020204" pitchFamily="34" charset="0"/>
              </a:rPr>
              <a:t>/или электронными учебными издания (включая учебники и учебные пособия), методическими и периодическими изданиями  по всем входящим  в  реализуемые основные образовательные программы учебным предметам,  курсам, дисциплинам (модулям)</a:t>
            </a:r>
          </a:p>
        </p:txBody>
      </p:sp>
      <p:sp>
        <p:nvSpPr>
          <p:cNvPr id="72" name="object 10"/>
          <p:cNvSpPr txBox="1"/>
          <p:nvPr/>
        </p:nvSpPr>
        <p:spPr>
          <a:xfrm>
            <a:off x="2326035" y="2198882"/>
            <a:ext cx="6428328" cy="972715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marR="5080">
              <a:lnSpc>
                <a:spcPct val="8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Ст. 18, п. 4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Организации,</a:t>
            </a:r>
            <a:r>
              <a:rPr sz="11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осуществляющие образовательную деятельность по  имеющим государственную аккредитацию образовательным программам …  общего образования, для использования при реализации указанных  образовательных программ</a:t>
            </a:r>
            <a:r>
              <a:rPr sz="11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выбирают:</a:t>
            </a:r>
          </a:p>
          <a:p>
            <a:pPr marL="160016" indent="-147951">
              <a:lnSpc>
                <a:spcPct val="80000"/>
              </a:lnSpc>
              <a:buAutoNum type="arabicParenR"/>
              <a:tabLst>
                <a:tab pos="160651" algn="l"/>
              </a:tabLst>
            </a:pP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учебники</a:t>
            </a:r>
            <a:r>
              <a:rPr sz="11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из числа входящих в федеральный перечень учебников…;</a:t>
            </a:r>
          </a:p>
          <a:p>
            <a:pPr marL="160016" indent="-147951">
              <a:lnSpc>
                <a:spcPct val="80000"/>
              </a:lnSpc>
              <a:buAutoNum type="arabicParenR"/>
              <a:tabLst>
                <a:tab pos="160651" algn="l"/>
              </a:tabLst>
            </a:pP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учебные пособия</a:t>
            </a:r>
            <a:r>
              <a:rPr sz="11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выпущенные организациями, входящими в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перечень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организаций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, осуществляющих выпуск учебных пособий...</a:t>
            </a:r>
          </a:p>
        </p:txBody>
      </p:sp>
      <p:sp>
        <p:nvSpPr>
          <p:cNvPr id="73" name="object 14"/>
          <p:cNvSpPr txBox="1"/>
          <p:nvPr/>
        </p:nvSpPr>
        <p:spPr>
          <a:xfrm>
            <a:off x="2326036" y="3262486"/>
            <a:ext cx="6428327" cy="958355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marR="345431">
              <a:lnSpc>
                <a:spcPct val="8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Ст. 28, п. 3.9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К компетенции образовательной организации в  установленной сфере деятельности относятся: определение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списка  учебников в соответствии с утвержденным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федеральным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перечнем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учебников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, рекомендованных к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использованию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при реализации имеющих  государственную аккредитацию образовательных программ … общего  образования организациями,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осуществляющими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образовательную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деятельность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, а также учебных пособий, </a:t>
            </a:r>
            <a:r>
              <a:rPr sz="1100" b="1" spc="-40" dirty="0" err="1">
                <a:ea typeface="Open Sans" panose="020B0606030504020204" pitchFamily="34" charset="0"/>
                <a:cs typeface="Open Sans" panose="020B0606030504020204" pitchFamily="34" charset="0"/>
              </a:rPr>
              <a:t>допущенных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к</a:t>
            </a:r>
            <a:r>
              <a:rPr lang="ru-RU"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b="1" spc="-40" dirty="0" err="1">
                <a:ea typeface="Open Sans" panose="020B0606030504020204" pitchFamily="34" charset="0"/>
                <a:cs typeface="Open Sans" panose="020B0606030504020204" pitchFamily="34" charset="0"/>
              </a:rPr>
              <a:t>использованию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при  реализации указанных образовательных программ такими организациями…</a:t>
            </a:r>
          </a:p>
        </p:txBody>
      </p:sp>
      <p:sp>
        <p:nvSpPr>
          <p:cNvPr id="74" name="object 21"/>
          <p:cNvSpPr txBox="1"/>
          <p:nvPr/>
        </p:nvSpPr>
        <p:spPr>
          <a:xfrm>
            <a:off x="2326034" y="5341506"/>
            <a:ext cx="6428329" cy="1050057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3334" marR="297173">
              <a:lnSpc>
                <a:spcPct val="8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Ст. 35, п. 1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Обучающимся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, осваивающим основные  образовательные программы за счет бюджетных ассигнований  федерального бюджета, бюджетов субъектов Российской</a:t>
            </a:r>
          </a:p>
          <a:p>
            <a:pPr marL="13334" marR="24130">
              <a:lnSpc>
                <a:spcPct val="8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Федерации и местных бюджетов в пределах ФГОС, организациями,  осуществляющими образовательную деятельность, </a:t>
            </a:r>
            <a:r>
              <a:rPr sz="1100" b="1" spc="-40" dirty="0" err="1">
                <a:ea typeface="Open Sans" panose="020B0606030504020204" pitchFamily="34" charset="0"/>
                <a:cs typeface="Open Sans" panose="020B0606030504020204" pitchFamily="34" charset="0"/>
              </a:rPr>
              <a:t>бесплатно</a:t>
            </a:r>
            <a:r>
              <a:rPr lang="ru-RU"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предоставляются в пользование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на время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получения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образования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b="1" spc="-4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учебники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и учебные пособия…</a:t>
            </a:r>
          </a:p>
        </p:txBody>
      </p:sp>
      <p:sp>
        <p:nvSpPr>
          <p:cNvPr id="75" name="object 25"/>
          <p:cNvSpPr txBox="1"/>
          <p:nvPr/>
        </p:nvSpPr>
        <p:spPr>
          <a:xfrm>
            <a:off x="2326034" y="4296636"/>
            <a:ext cx="6428329" cy="973163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marR="5080">
              <a:lnSpc>
                <a:spcPct val="8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Ст. 35, п. 2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Обеспечение учебниками и учебными пособиями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…  организаций, осуществляющих образовательную деятельность по основным  образовательным программам, в пределах ФГОС …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осуществляется за  счет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бюджетных ассигнований </a:t>
            </a:r>
            <a:r>
              <a:rPr sz="11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федерального бюджета, бюджетов  субъектов Российской Федерации и местных бюджетов</a:t>
            </a:r>
            <a:r>
              <a:rPr sz="11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76" name="object 27"/>
          <p:cNvSpPr txBox="1"/>
          <p:nvPr/>
        </p:nvSpPr>
        <p:spPr>
          <a:xfrm>
            <a:off x="539553" y="1181486"/>
            <a:ext cx="1512168" cy="966291"/>
          </a:xfrm>
          <a:prstGeom prst="rect">
            <a:avLst/>
          </a:prstGeom>
        </p:spPr>
        <p:txBody>
          <a:bodyPr vert="horz" wrap="square" lIns="144000" tIns="0" rIns="0" bIns="0" rtlCol="0" anchor="ctr" anchorCtr="0">
            <a:noAutofit/>
          </a:bodyPr>
          <a:lstStyle/>
          <a:p>
            <a:pPr marL="12065" marR="5080" indent="635">
              <a:lnSpc>
                <a:spcPct val="90000"/>
              </a:lnSpc>
            </a:pPr>
            <a:r>
              <a:rPr sz="1200" dirty="0">
                <a:ea typeface="Open Sans" panose="020B0606030504020204" pitchFamily="34" charset="0"/>
                <a:cs typeface="Open Sans" panose="020B0606030504020204" pitchFamily="34" charset="0"/>
              </a:rPr>
              <a:t>Библиотечный фонд  школы должен быть  укомплектован на 100%</a:t>
            </a:r>
          </a:p>
        </p:txBody>
      </p:sp>
      <p:sp>
        <p:nvSpPr>
          <p:cNvPr id="77" name="object 29"/>
          <p:cNvSpPr txBox="1"/>
          <p:nvPr/>
        </p:nvSpPr>
        <p:spPr>
          <a:xfrm>
            <a:off x="539552" y="2215554"/>
            <a:ext cx="1584177" cy="968755"/>
          </a:xfrm>
          <a:prstGeom prst="rect">
            <a:avLst/>
          </a:prstGeom>
        </p:spPr>
        <p:txBody>
          <a:bodyPr vert="horz" wrap="square" lIns="144000" tIns="0" rIns="0" bIns="0" rtlCol="0" anchor="ctr" anchorCtr="0">
            <a:noAutofit/>
          </a:bodyPr>
          <a:lstStyle/>
          <a:p>
            <a:pPr marL="12065" marR="5080">
              <a:lnSpc>
                <a:spcPct val="9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Школа сама выбирает  учебники и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учебные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пособия</a:t>
            </a:r>
            <a:endParaRPr sz="11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object 31"/>
          <p:cNvSpPr txBox="1"/>
          <p:nvPr/>
        </p:nvSpPr>
        <p:spPr>
          <a:xfrm>
            <a:off x="539553" y="3248126"/>
            <a:ext cx="1584176" cy="972715"/>
          </a:xfrm>
          <a:prstGeom prst="rect">
            <a:avLst/>
          </a:prstGeom>
        </p:spPr>
        <p:txBody>
          <a:bodyPr vert="horz" wrap="square" lIns="144000" tIns="0" rIns="0" bIns="0" rtlCol="0" anchor="ctr" anchorCtr="0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Школа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сама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допускает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ru-RU" sz="11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>
              <a:lnSpc>
                <a:spcPct val="9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к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использованию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в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учебном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процессе те  или иные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учебные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пособия</a:t>
            </a:r>
            <a:endParaRPr sz="11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object 33"/>
          <p:cNvSpPr txBox="1"/>
          <p:nvPr/>
        </p:nvSpPr>
        <p:spPr>
          <a:xfrm>
            <a:off x="546889" y="4285778"/>
            <a:ext cx="1576840" cy="969660"/>
          </a:xfrm>
          <a:prstGeom prst="rect">
            <a:avLst/>
          </a:prstGeom>
        </p:spPr>
        <p:txBody>
          <a:bodyPr vert="horz" wrap="square" lIns="144000" tIns="0" rIns="0" bIns="0" rtlCol="0" anchor="ctr" anchorCtr="0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Школа закупает  учебники и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учебные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пособия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за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счет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с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редств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различных  бюджетов</a:t>
            </a:r>
          </a:p>
        </p:txBody>
      </p:sp>
      <p:sp>
        <p:nvSpPr>
          <p:cNvPr id="80" name="object 35"/>
          <p:cNvSpPr txBox="1"/>
          <p:nvPr/>
        </p:nvSpPr>
        <p:spPr>
          <a:xfrm>
            <a:off x="549809" y="5324436"/>
            <a:ext cx="1573920" cy="1067127"/>
          </a:xfrm>
          <a:prstGeom prst="rect">
            <a:avLst/>
          </a:prstGeom>
        </p:spPr>
        <p:txBody>
          <a:bodyPr vert="horz" wrap="square" lIns="144000" tIns="0" rIns="0" bIns="0" rtlCol="0" anchor="ctr" anchorCtr="0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Школа бесплатно из своих 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фондов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предоставляет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в 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пользование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обучающимся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учебники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и</a:t>
            </a:r>
            <a:r>
              <a:rPr lang="ru-RU" sz="1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ea typeface="Open Sans" panose="020B0606030504020204" pitchFamily="34" charset="0"/>
                <a:cs typeface="Open Sans" panose="020B0606030504020204" pitchFamily="34" charset="0"/>
              </a:rPr>
              <a:t>учебные</a:t>
            </a:r>
            <a:r>
              <a:rPr sz="1100" dirty="0">
                <a:ea typeface="Open Sans" panose="020B0606030504020204" pitchFamily="34" charset="0"/>
                <a:cs typeface="Open Sans" panose="020B0606030504020204" pitchFamily="34" charset="0"/>
              </a:rPr>
              <a:t> пособия</a:t>
            </a:r>
          </a:p>
        </p:txBody>
      </p:sp>
    </p:spTree>
    <p:extLst>
      <p:ext uri="{BB962C8B-B14F-4D97-AF65-F5344CB8AC3E}">
        <p14:creationId xmlns="" xmlns:p14="http://schemas.microsoft.com/office/powerpoint/2010/main" val="392768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1751" y="2691154"/>
            <a:ext cx="81448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70C9"/>
                </a:solidFill>
                <a:latin typeface="Calibri"/>
                <a:ea typeface="Times New Roman" pitchFamily="18" charset="0"/>
                <a:cs typeface="Times New Roman" pitchFamily="18" charset="0"/>
                <a:hlinkClick r:id="rId2"/>
              </a:rPr>
              <a:t> </a:t>
            </a:r>
            <a:r>
              <a:rPr lang="ru-RU" dirty="0" smtClean="0">
                <a:solidFill>
                  <a:srgbClr val="0070C9"/>
                </a:solidFill>
                <a:latin typeface="Helvetica"/>
                <a:ea typeface="Times New Roman" pitchFamily="18" charset="0"/>
                <a:cs typeface="Times New Roman" pitchFamily="18" charset="0"/>
                <a:hlinkClick r:id="rId2"/>
              </a:rPr>
              <a:t>Министерством просвещения РФ утверждены обновленные федеральные государственные образовательные стандарты</a:t>
            </a:r>
            <a:r>
              <a:rPr lang="ru-RU" dirty="0" smtClean="0">
                <a:solidFill>
                  <a:srgbClr val="444444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444444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(ФГОС)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444444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начального общего (НОО) и основного общего образования (ООО):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70C9"/>
                </a:solidFill>
                <a:latin typeface="Helvetica"/>
                <a:ea typeface="Times New Roman" pitchFamily="18" charset="0"/>
                <a:cs typeface="Times New Roman" pitchFamily="18" charset="0"/>
                <a:hlinkClick r:id="rId3"/>
              </a:rPr>
              <a:t>Приказ Министерства просвещения Российской Федерации от 31.05.2021 № 286 </a:t>
            </a:r>
            <a:r>
              <a:rPr lang="ru-RU" dirty="0" smtClean="0">
                <a:solidFill>
                  <a:srgbClr val="0070C9"/>
                </a:solidFill>
                <a:latin typeface="Calibri"/>
                <a:ea typeface="Times New Roman" pitchFamily="18" charset="0"/>
                <a:cs typeface="Times New Roman" pitchFamily="18" charset="0"/>
                <a:hlinkClick r:id="rId3"/>
              </a:rPr>
              <a:t>«</a:t>
            </a:r>
            <a:r>
              <a:rPr lang="ru-RU" dirty="0" smtClean="0">
                <a:solidFill>
                  <a:srgbClr val="0070C9"/>
                </a:solidFill>
                <a:latin typeface="Helvetica"/>
                <a:ea typeface="Times New Roman" pitchFamily="18" charset="0"/>
                <a:cs typeface="Times New Roman" pitchFamily="18" charset="0"/>
                <a:hlinkClick r:id="rId3"/>
              </a:rPr>
              <a:t>Об утверждении федерального образовательного стандарта начального общего образования</a:t>
            </a:r>
            <a:r>
              <a:rPr lang="ru-RU" dirty="0" smtClean="0">
                <a:solidFill>
                  <a:srgbClr val="0070C9"/>
                </a:solidFill>
                <a:latin typeface="Calibri"/>
                <a:ea typeface="Times New Roman" pitchFamily="18" charset="0"/>
                <a:cs typeface="Times New Roman" pitchFamily="18" charset="0"/>
                <a:hlinkClick r:id="rId3"/>
              </a:rPr>
              <a:t>»</a:t>
            </a:r>
            <a:r>
              <a:rPr lang="ru-RU" dirty="0" smtClean="0">
                <a:solidFill>
                  <a:srgbClr val="0070C9"/>
                </a:solidFill>
                <a:latin typeface="Helvetica"/>
                <a:ea typeface="Times New Roman" pitchFamily="18" charset="0"/>
                <a:cs typeface="Times New Roman" pitchFamily="18" charset="0"/>
                <a:hlinkClick r:id="rId3"/>
              </a:rPr>
              <a:t>;</a:t>
            </a:r>
            <a:endParaRPr lang="ru-RU" dirty="0" smtClean="0">
              <a:solidFill>
                <a:srgbClr val="0070C9"/>
              </a:solidFill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dirty="0" smtClean="0">
              <a:solidFill>
                <a:srgbClr val="0070C9"/>
              </a:solidFill>
              <a:latin typeface="Helvetica"/>
              <a:ea typeface="Times New Roman" pitchFamily="18" charset="0"/>
              <a:cs typeface="Times New Roman" pitchFamily="18" charset="0"/>
              <a:hlinkClick r:id="rId4"/>
            </a:endParaRPr>
          </a:p>
          <a:p>
            <a:pPr lvl="0"/>
            <a:r>
              <a:rPr lang="ru-RU" dirty="0" smtClean="0">
                <a:hlinkClick r:id="rId4"/>
              </a:rPr>
              <a:t>Приказ Министерства просвещения Российской Федерации от 31.05.2021 № 287 «Об утверждении федерального образовательного стандарта основного общего образования»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12603" y="564195"/>
            <a:ext cx="4811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Обновле</a:t>
            </a:r>
            <a:r>
              <a:rPr lang="ru-RU" sz="3200" dirty="0" smtClean="0">
                <a:solidFill>
                  <a:srgbClr val="0E3C7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нный ФГОС-2021</a:t>
            </a:r>
            <a:endParaRPr lang="ru-RU" sz="3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4662" y="1792042"/>
            <a:ext cx="6784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FF0000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ВНЕДРЕНИЯ ОБНОВЛЕННЫХ ФГОС НОО И ФГОС ООО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FF0000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с 01.09.2022 г.</a:t>
            </a:r>
            <a:endParaRPr lang="ru-RU" sz="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Google Shape;554;p48"/>
          <p:cNvSpPr/>
          <p:nvPr/>
        </p:nvSpPr>
        <p:spPr>
          <a:xfrm rot="5400000">
            <a:off x="5181895" y="373095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9475" y="2017867"/>
            <a:ext cx="56404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660033"/>
                </a:solidFill>
              </a:rPr>
              <a:t>Сформулированы максимально конкретные требования к предметам всей школьной программы соответствующего уровня</a:t>
            </a:r>
            <a:endParaRPr lang="ru-RU" sz="1400" dirty="0">
              <a:solidFill>
                <a:srgbClr val="66003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7882" y="281240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>
                <a:solidFill>
                  <a:srgbClr val="660033"/>
                </a:solidFill>
              </a:rPr>
              <a:t>Обновлённые ФГОС обеспечивают личностное развитие учащихся</a:t>
            </a:r>
            <a:endParaRPr lang="ru-RU" sz="1400" dirty="0">
              <a:solidFill>
                <a:srgbClr val="660033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566042" y="718538"/>
            <a:ext cx="73782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E3C7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E3C7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бновленные ФГОС НОО И ООО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E3C7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 ключевые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E3C7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E3C7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изменения и новые возможности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Google Shape;554;p48"/>
          <p:cNvSpPr/>
          <p:nvPr/>
        </p:nvSpPr>
        <p:spPr>
          <a:xfrm rot="5400000">
            <a:off x="5181895" y="740957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37627" y="2056686"/>
            <a:ext cx="340535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Вариативность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личностные результаты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Рабочие программы педагогов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Рабочая программа воспитания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Предметные области и предметы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Изучение родного и второго иностранного языка на уровне ООО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Оснащение кабинетов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квалификации педагогов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solidFill>
                <a:srgbClr val="00B0F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solidFill>
                <a:srgbClr val="00B0F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03682" y="3660731"/>
            <a:ext cx="39676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Использование электронных средств обучения, дистанционных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технологий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Информационно-образовательная среда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(п.34.3 ФГОС НОО, п.35.3 ФГОС ООО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учебниками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(п.36.1 ФГОС НОО, п.37.3 ФГОС ООО)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solidFill>
                <a:srgbClr val="00B0F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solidFill>
                <a:srgbClr val="00B0F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Google Shape;531;p48"/>
          <p:cNvSpPr/>
          <p:nvPr/>
        </p:nvSpPr>
        <p:spPr>
          <a:xfrm rot="2700000">
            <a:off x="3099229" y="2204817"/>
            <a:ext cx="149320" cy="14932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531;p48"/>
          <p:cNvSpPr/>
          <p:nvPr/>
        </p:nvSpPr>
        <p:spPr>
          <a:xfrm rot="2700000">
            <a:off x="4167637" y="2999351"/>
            <a:ext cx="149320" cy="14932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531;p48"/>
          <p:cNvSpPr/>
          <p:nvPr/>
        </p:nvSpPr>
        <p:spPr>
          <a:xfrm rot="2700000">
            <a:off x="385346" y="2204818"/>
            <a:ext cx="149320" cy="14932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6152" y="586402"/>
            <a:ext cx="67476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от 11.11.2021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03-1899 «Об обеспечении учебными изданиями  (учебниками и учебными пособиями)  обучающихся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2022/23 учебному году»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Google Shape;554;p48"/>
          <p:cNvSpPr/>
          <p:nvPr/>
        </p:nvSpPr>
        <p:spPr>
          <a:xfrm rot="5400000">
            <a:off x="5486696" y="1072574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78562" y="2687190"/>
            <a:ext cx="2994047" cy="24445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654424" y="3909444"/>
            <a:ext cx="494511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Федеральный перечень учебников, утвержденный приказом </a:t>
            </a:r>
            <a:r>
              <a:rPr lang="ru-RU" sz="1600" dirty="0" err="1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600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 России от 20 мая 2020 года № 254 , </a:t>
            </a:r>
          </a:p>
          <a:p>
            <a:r>
              <a:rPr lang="ru-RU" sz="1600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не содержит учебников, прошедших экспертизу на соответствие требованиям ФГОС 2021</a:t>
            </a:r>
            <a:r>
              <a:rPr lang="ru-RU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7886" y="5569528"/>
            <a:ext cx="8037850" cy="976134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180000" rIns="180000" bIns="18000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Новый приказ зафиксировал итоговый состав ФПУ по учебникам, который сформировался по приказу № 345 от 28.12.2018 г. с учетом всех последовательных изменений по приказам </a:t>
            </a:r>
            <a:r>
              <a:rPr kumimoji="0" lang="ru-RU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Минпросвещения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Российской Федерации 2019-2020 годов.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885" y="2572394"/>
            <a:ext cx="4881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 на ФГОС с использованием учебников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действующего ФПУ для учащихся, зачисленных в 1 и 5 классы в 2022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29F5709B-B4CB-384B-B9A0-15686840CA06}"/>
              </a:ext>
            </a:extLst>
          </p:cNvPr>
          <p:cNvSpPr/>
          <p:nvPr/>
        </p:nvSpPr>
        <p:spPr>
          <a:xfrm>
            <a:off x="2485463" y="625519"/>
            <a:ext cx="6227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Федеральным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законом 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№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403-ФЗ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 02.12.2019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41210" y="1735605"/>
            <a:ext cx="7465144" cy="479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108000" rIns="108000" bIns="10800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В Федеральном законе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"Об образовании в Российской Федерации"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были зафиксированы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следующие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положения: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2336" y="2521799"/>
            <a:ext cx="66304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В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учебниках слово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«рекомендовано»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Министерством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просвещения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РФ заменено на слово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«допущено»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Министерством просвещения РФ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62814" y="3452161"/>
            <a:ext cx="694066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Экспертиза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учебников проводится Министерством просвещения РФ.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Сроки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ее действия и фамилии экспертов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вносятся в Приказ о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ФПУ.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94345" y="4481882"/>
            <a:ext cx="704576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Учебники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находящиеся в ФПУ 2018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года (с учетом последующих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изменений),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автоматически включены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ФПУ 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2020 года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9479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без проведения экспертизы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030014" y="5514109"/>
            <a:ext cx="7588470" cy="1044345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180000" rIns="180000" bIns="180000" rtlCol="0" anchor="ctr"/>
          <a:lstStyle/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 учебники включены в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ФПУ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5 лет со дня вступления </a:t>
            </a: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приказа № 254 в силу (с 25.09.2020 г.)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12626" y="3246025"/>
            <a:ext cx="7821774" cy="22692"/>
          </a:xfrm>
          <a:prstGeom prst="line">
            <a:avLst/>
          </a:prstGeom>
          <a:solidFill>
            <a:srgbClr val="AE2C25"/>
          </a:solidFill>
          <a:ln w="9525">
            <a:solidFill>
              <a:schemeClr val="bg1">
                <a:lumMod val="75000"/>
              </a:schemeClr>
            </a:solidFill>
            <a:miter lim="800000"/>
            <a:headEnd type="none" w="med" len="med"/>
            <a:tailEnd type="none"/>
          </a:ln>
        </p:spPr>
      </p:cxnSp>
      <p:cxnSp>
        <p:nvCxnSpPr>
          <p:cNvPr id="44" name="Прямая соединительная линия 43"/>
          <p:cNvCxnSpPr/>
          <p:nvPr/>
        </p:nvCxnSpPr>
        <p:spPr>
          <a:xfrm>
            <a:off x="790575" y="4267121"/>
            <a:ext cx="7853306" cy="12181"/>
          </a:xfrm>
          <a:prstGeom prst="line">
            <a:avLst/>
          </a:prstGeom>
          <a:solidFill>
            <a:srgbClr val="AE2C25"/>
          </a:solidFill>
          <a:ln w="9525">
            <a:solidFill>
              <a:schemeClr val="bg1">
                <a:lumMod val="75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14" name="Google Shape;554;p48"/>
          <p:cNvSpPr/>
          <p:nvPr/>
        </p:nvSpPr>
        <p:spPr>
          <a:xfrm rot="5400000">
            <a:off x="5318530" y="599609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830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9F5709B-B4CB-384B-B9A0-15686840CA06}"/>
              </a:ext>
            </a:extLst>
          </p:cNvPr>
          <p:cNvSpPr/>
          <p:nvPr/>
        </p:nvSpPr>
        <p:spPr>
          <a:xfrm>
            <a:off x="2921784" y="659085"/>
            <a:ext cx="59930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294790"/>
                </a:solidFill>
                <a:latin typeface="Times New Roman" pitchFamily="18" charset="0"/>
                <a:cs typeface="Times New Roman" pitchFamily="18" charset="0"/>
              </a:rPr>
              <a:t>Изменения структуры ФПУ</a:t>
            </a:r>
            <a:endParaRPr lang="ru-RU" sz="2800" dirty="0">
              <a:solidFill>
                <a:srgbClr val="29479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221" y="2299699"/>
            <a:ext cx="746097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b="1" dirty="0" smtClean="0">
                <a:solidFill>
                  <a:srgbClr val="294790"/>
                </a:solidFill>
              </a:rPr>
              <a:t>Раздел 1</a:t>
            </a:r>
            <a:r>
              <a:rPr lang="ru-RU" dirty="0" smtClean="0"/>
              <a:t>:  </a:t>
            </a:r>
            <a:r>
              <a:rPr lang="ru-RU" dirty="0"/>
              <a:t>учебники для реализации обязательной части основной образовательной программы (ООП)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33950" y="3256536"/>
            <a:ext cx="8031981" cy="12181"/>
          </a:xfrm>
          <a:prstGeom prst="line">
            <a:avLst/>
          </a:prstGeom>
          <a:solidFill>
            <a:srgbClr val="AE2C25"/>
          </a:solidFill>
          <a:ln w="9525">
            <a:solidFill>
              <a:schemeClr val="bg1">
                <a:lumMod val="75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5" name="Прямоугольник 4"/>
          <p:cNvSpPr/>
          <p:nvPr/>
        </p:nvSpPr>
        <p:spPr>
          <a:xfrm>
            <a:off x="816293" y="3614551"/>
            <a:ext cx="7812381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>
              <a:lnSpc>
                <a:spcPct val="90000"/>
              </a:lnSpc>
              <a:buClr>
                <a:srgbClr val="0070C0"/>
              </a:buClr>
              <a:defRPr/>
            </a:pPr>
            <a:r>
              <a:rPr lang="ru-RU" b="1" dirty="0" smtClean="0">
                <a:solidFill>
                  <a:srgbClr val="294790"/>
                </a:solidFill>
              </a:rPr>
              <a:t>Раздел 2:  </a:t>
            </a:r>
            <a:r>
              <a:rPr lang="ru-RU" dirty="0" smtClean="0"/>
              <a:t>учебники</a:t>
            </a:r>
            <a:r>
              <a:rPr lang="ru-RU" dirty="0"/>
              <a:t>, используемые для реализации части основной образовательной программы (ООП), формируемой участниками образовательных отношений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0844" y="5376837"/>
            <a:ext cx="7771272" cy="11440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90000" tIns="180000" bIns="180000" anchor="t">
            <a:no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    Учебник, включенный в</a:t>
            </a:r>
            <a:r>
              <a:rPr lang="en-US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1</a:t>
            </a:r>
            <a:r>
              <a:rPr lang="en-US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и 2</a:t>
            </a:r>
            <a:r>
              <a:rPr lang="en-US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раздел </a:t>
            </a:r>
            <a:r>
              <a:rPr lang="ru-RU" sz="1600" dirty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приказа о </a:t>
            </a:r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ФПУ, можно </a:t>
            </a:r>
            <a:r>
              <a:rPr lang="ru-RU" sz="1600" dirty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использовать </a:t>
            </a:r>
            <a:endParaRPr lang="ru-RU" sz="1600" dirty="0" smtClean="0">
              <a:solidFill>
                <a:schemeClr val="bg1"/>
              </a:solidFill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   при реализации как </a:t>
            </a:r>
            <a:r>
              <a:rPr lang="ru-RU" sz="1600" dirty="0">
                <a:solidFill>
                  <a:schemeClr val="bg1"/>
                </a:solidFill>
                <a:ea typeface="Open Sans" pitchFamily="34" charset="0"/>
                <a:cs typeface="Open Sans" pitchFamily="34" charset="0"/>
              </a:rPr>
              <a:t>первой, так и второй части ООП</a:t>
            </a:r>
            <a:r>
              <a:rPr lang="ru-RU" sz="1600" dirty="0" smtClean="0">
                <a:solidFill>
                  <a:schemeClr val="bg1"/>
                </a:solidFill>
                <a:cs typeface="Calibri" panose="020F0502020204030204" pitchFamily="34" charset="0"/>
              </a:rPr>
              <a:t>. </a:t>
            </a:r>
            <a:endParaRPr lang="ru-RU" sz="16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" name="Google Shape;554;p48"/>
          <p:cNvSpPr/>
          <p:nvPr/>
        </p:nvSpPr>
        <p:spPr>
          <a:xfrm rot="5400000">
            <a:off x="5208330" y="519030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750;p60"/>
          <p:cNvSpPr/>
          <p:nvPr/>
        </p:nvSpPr>
        <p:spPr>
          <a:xfrm rot="5400000">
            <a:off x="5590924" y="654841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2238704" y="439256"/>
            <a:ext cx="67476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от 11.11.2021 № 03-1899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обеспечении учебными изданиями  (учебниками и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учебными пособиями)  обучающихся в 2022/23 учебному году»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Google Shape;531;p48"/>
          <p:cNvSpPr/>
          <p:nvPr/>
        </p:nvSpPr>
        <p:spPr>
          <a:xfrm rot="2700000">
            <a:off x="749442" y="3394874"/>
            <a:ext cx="149320" cy="14932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531;p48"/>
          <p:cNvSpPr/>
          <p:nvPr/>
        </p:nvSpPr>
        <p:spPr>
          <a:xfrm rot="2700000">
            <a:off x="749444" y="4579114"/>
            <a:ext cx="149320" cy="14932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909" y="4653774"/>
            <a:ext cx="2987116" cy="177495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16" name="Прямоугольник 15"/>
          <p:cNvSpPr/>
          <p:nvPr/>
        </p:nvSpPr>
        <p:spPr>
          <a:xfrm>
            <a:off x="4080971" y="2708309"/>
            <a:ext cx="4905374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000000"/>
                </a:solidFill>
              </a:rPr>
              <a:t>В период перехода </a:t>
            </a:r>
            <a:r>
              <a:rPr lang="ru-RU" sz="1500" dirty="0">
                <a:solidFill>
                  <a:srgbClr val="000000"/>
                </a:solidFill>
              </a:rPr>
              <a:t>на обновленные ФГОС </a:t>
            </a:r>
            <a:r>
              <a:rPr lang="ru-RU" sz="1500" dirty="0" smtClean="0">
                <a:solidFill>
                  <a:srgbClr val="000000"/>
                </a:solidFill>
              </a:rPr>
              <a:t>2021* </a:t>
            </a:r>
          </a:p>
          <a:p>
            <a:endParaRPr lang="ru-RU" sz="150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0000"/>
                </a:solidFill>
              </a:rPr>
              <a:t>могут </a:t>
            </a:r>
            <a:r>
              <a:rPr lang="ru-RU" sz="1500" dirty="0">
                <a:solidFill>
                  <a:srgbClr val="000000"/>
                </a:solidFill>
              </a:rPr>
              <a:t>быть использованы </a:t>
            </a:r>
            <a:r>
              <a:rPr lang="ru-RU" sz="1500" b="1" u="sng" dirty="0">
                <a:solidFill>
                  <a:srgbClr val="C00000"/>
                </a:solidFill>
              </a:rPr>
              <a:t>любые учебно-методические комплекты</a:t>
            </a:r>
            <a:r>
              <a:rPr lang="ru-RU" sz="1500" b="1" dirty="0">
                <a:solidFill>
                  <a:srgbClr val="C00000"/>
                </a:solidFill>
              </a:rPr>
              <a:t>,</a:t>
            </a:r>
            <a:r>
              <a:rPr lang="ru-RU" sz="1500" b="1" dirty="0">
                <a:solidFill>
                  <a:srgbClr val="660033"/>
                </a:solidFill>
              </a:rPr>
              <a:t> </a:t>
            </a:r>
            <a:r>
              <a:rPr lang="ru-RU" sz="1500" b="1" dirty="0">
                <a:solidFill>
                  <a:srgbClr val="000000"/>
                </a:solidFill>
              </a:rPr>
              <a:t>включенные в федеральный перечень учебников</a:t>
            </a:r>
            <a:r>
              <a:rPr lang="ru-RU" sz="1500" dirty="0">
                <a:solidFill>
                  <a:srgbClr val="000000"/>
                </a:solidFill>
              </a:rPr>
              <a:t>. </a:t>
            </a:r>
            <a:endParaRPr lang="ru-RU" sz="150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0000"/>
                </a:solidFill>
              </a:rPr>
              <a:t>особое </a:t>
            </a:r>
            <a:r>
              <a:rPr lang="ru-RU" sz="1500" dirty="0">
                <a:solidFill>
                  <a:srgbClr val="000000"/>
                </a:solidFill>
              </a:rPr>
              <a:t>внимание должно быть уделено изменению методики преподавания учебных предметов </a:t>
            </a:r>
            <a:r>
              <a:rPr lang="ru-RU" sz="1500" b="1" u="sng" dirty="0">
                <a:solidFill>
                  <a:srgbClr val="C00000"/>
                </a:solidFill>
              </a:rPr>
              <a:t>при</a:t>
            </a:r>
            <a:r>
              <a:rPr lang="ru-RU" sz="1500" u="sng" dirty="0">
                <a:solidFill>
                  <a:srgbClr val="C00000"/>
                </a:solidFill>
              </a:rPr>
              <a:t> </a:t>
            </a:r>
            <a:r>
              <a:rPr lang="ru-RU" sz="1500" b="1" u="sng" dirty="0">
                <a:solidFill>
                  <a:srgbClr val="C00000"/>
                </a:solidFill>
              </a:rPr>
              <a:t>одновременном использовании дополнительных учебных</a:t>
            </a:r>
            <a:r>
              <a:rPr lang="ru-RU" sz="1500" b="1" dirty="0">
                <a:solidFill>
                  <a:srgbClr val="C00000"/>
                </a:solidFill>
              </a:rPr>
              <a:t>, </a:t>
            </a:r>
            <a:r>
              <a:rPr lang="ru-RU" sz="1500" b="1" dirty="0"/>
              <a:t>дидактических </a:t>
            </a:r>
            <a:r>
              <a:rPr lang="ru-RU" sz="1500" b="1" u="sng" dirty="0">
                <a:solidFill>
                  <a:srgbClr val="C00000"/>
                </a:solidFill>
              </a:rPr>
              <a:t>материалов</a:t>
            </a:r>
            <a:r>
              <a:rPr lang="ru-RU" sz="1500" b="1" dirty="0">
                <a:solidFill>
                  <a:srgbClr val="C00000"/>
                </a:solidFill>
              </a:rPr>
              <a:t>, </a:t>
            </a:r>
            <a:r>
              <a:rPr lang="ru-RU" sz="1500" b="1" dirty="0"/>
              <a:t>ориентированных на формирование предметных, </a:t>
            </a:r>
            <a:r>
              <a:rPr lang="ru-RU" sz="1500" b="1" dirty="0" err="1"/>
              <a:t>метапредметных</a:t>
            </a:r>
            <a:r>
              <a:rPr lang="ru-RU" sz="1500" b="1" dirty="0"/>
              <a:t> и личностных </a:t>
            </a:r>
            <a:r>
              <a:rPr lang="ru-RU" sz="1500" b="1" dirty="0" smtClean="0"/>
              <a:t>результатов.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800" b="1" dirty="0" smtClean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500" y="2633458"/>
            <a:ext cx="2943378" cy="264936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332507" y="1623541"/>
            <a:ext cx="8423563" cy="641674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180000" rIns="180000" bIns="180000" rtlCol="0" anchor="ctr"/>
          <a:lstStyle/>
          <a:p>
            <a:pPr algn="ctr">
              <a:lnSpc>
                <a:spcPct val="150000"/>
              </a:lnSpc>
            </a:pP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2508" y="1667859"/>
            <a:ext cx="83603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Ф</a:t>
            </a:r>
            <a:r>
              <a:rPr lang="ru-RU" sz="1400" b="1" dirty="0" smtClean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едеральный </a:t>
            </a:r>
            <a:r>
              <a:rPr lang="ru-RU" sz="1400" b="1" dirty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перечень </a:t>
            </a:r>
            <a:r>
              <a:rPr lang="ru-RU" sz="1400" b="1" dirty="0" smtClean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учебников не </a:t>
            </a:r>
            <a:r>
              <a:rPr lang="ru-RU" sz="1400" b="1" dirty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содержит </a:t>
            </a:r>
            <a:r>
              <a:rPr lang="ru-RU" sz="1400" b="1" dirty="0" smtClean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учебников соответствующих </a:t>
            </a:r>
            <a:r>
              <a:rPr lang="ru-RU" sz="1400" b="1" dirty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требованиям обновленных ФГОС </a:t>
            </a:r>
            <a:r>
              <a:rPr lang="ru-RU" sz="1400" b="1" dirty="0" smtClean="0">
                <a:solidFill>
                  <a:schemeClr val="bg1"/>
                </a:solidFill>
                <a:ea typeface="Open Sans Condensed" pitchFamily="34" charset="0"/>
                <a:cs typeface="Open Sans Condensed" pitchFamily="34" charset="0"/>
              </a:rPr>
              <a:t>2021</a:t>
            </a:r>
            <a:endParaRPr lang="ru-RU" sz="1400" b="1" dirty="0">
              <a:solidFill>
                <a:schemeClr val="bg1"/>
              </a:solidFill>
              <a:ea typeface="Open Sans Condensed" pitchFamily="34" charset="0"/>
              <a:cs typeface="Open Sans Condense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9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2327" y="443518"/>
            <a:ext cx="644784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Рекомендации по обновлению и комплектованию учебниками библиотечных фондов образовательных организаций в 202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 году </a:t>
            </a:r>
          </a:p>
        </p:txBody>
      </p:sp>
      <p:sp>
        <p:nvSpPr>
          <p:cNvPr id="5" name="Google Shape;554;p48"/>
          <p:cNvSpPr/>
          <p:nvPr/>
        </p:nvSpPr>
        <p:spPr>
          <a:xfrm rot="5400000">
            <a:off x="5218841" y="475674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002280"/>
              </p:ext>
            </p:extLst>
          </p:nvPr>
        </p:nvGraphicFramePr>
        <p:xfrm>
          <a:off x="669807" y="1788442"/>
          <a:ext cx="8029574" cy="537435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029574">
                  <a:extLst>
                    <a:ext uri="{9D8B030D-6E8A-4147-A177-3AD203B41FA5}">
                      <a16:colId xmlns="" xmlns:a16="http://schemas.microsoft.com/office/drawing/2014/main" val="3691814679"/>
                    </a:ext>
                  </a:extLst>
                </a:gridCol>
              </a:tblGrid>
              <a:tr h="2727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spc="-40" dirty="0" smtClean="0">
                          <a:solidFill>
                            <a:schemeClr val="bg1"/>
                          </a:solidFill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РЕКОМЕНДАЦИИ</a:t>
                      </a:r>
                      <a:endParaRPr lang="ru-RU" sz="1400" b="1" kern="1200" spc="-40" dirty="0">
                        <a:solidFill>
                          <a:schemeClr val="bg1"/>
                        </a:solidFill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20794188"/>
                  </a:ext>
                </a:extLst>
              </a:tr>
              <a:tr h="894025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Закупить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учебники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для 1-ых и 5-ых классов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с учётом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увеличения контингента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учащихся и учащихся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школ-новостроек,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а также школ после капремонта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9591681"/>
                  </a:ext>
                </a:extLst>
              </a:tr>
              <a:tr h="894025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Для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учащихся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1 классов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зачисленных в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2021 г.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, предусмотреть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обеспечение библиотечных фондов учебниками на 3 года для 2 – 4 классов,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соответствующих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ФГОС НОО – 2009 г. </a:t>
                      </a:r>
                      <a:endParaRPr lang="ru-RU" sz="18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2706852"/>
                  </a:ext>
                </a:extLst>
              </a:tr>
              <a:tr h="89402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Для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учащихся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5 классов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зачисленных в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2021 г.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, предусмотреть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обеспечение библиотечных фондов учебниками на 4 года для 6 – 9 классов,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соответствующих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ФГОС ООО – 2010 г. </a:t>
                      </a:r>
                      <a:endParaRPr lang="ru-RU" sz="18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52002226"/>
                  </a:ext>
                </a:extLst>
              </a:tr>
              <a:tr h="271898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Обновление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учебников 2018 года издания или ранее - обязательно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06848397"/>
                  </a:ext>
                </a:extLst>
              </a:tr>
              <a:tr h="383855">
                <a:tc>
                  <a:txBody>
                    <a:bodyPr/>
                    <a:lstStyle/>
                    <a:p>
                      <a:endParaRPr lang="ru-RU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34041431"/>
                  </a:ext>
                </a:extLst>
              </a:tr>
              <a:tr h="38385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00823359"/>
                  </a:ext>
                </a:extLst>
              </a:tr>
              <a:tr h="38385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3378754"/>
                  </a:ext>
                </a:extLst>
              </a:tr>
              <a:tr h="38385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1084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246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2327" y="443518"/>
            <a:ext cx="644784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Рекомендации по обновлению и комплектованию учебниками библиотечных фондов образовательных организаций в 202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 году </a:t>
            </a:r>
          </a:p>
        </p:txBody>
      </p:sp>
      <p:sp>
        <p:nvSpPr>
          <p:cNvPr id="5" name="Google Shape;554;p48"/>
          <p:cNvSpPr/>
          <p:nvPr/>
        </p:nvSpPr>
        <p:spPr>
          <a:xfrm rot="5400000">
            <a:off x="5218841" y="475674"/>
            <a:ext cx="43200" cy="198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002280"/>
              </p:ext>
            </p:extLst>
          </p:nvPr>
        </p:nvGraphicFramePr>
        <p:xfrm>
          <a:off x="554194" y="2025656"/>
          <a:ext cx="8029574" cy="353552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029574">
                  <a:extLst>
                    <a:ext uri="{9D8B030D-6E8A-4147-A177-3AD203B41FA5}">
                      <a16:colId xmlns="" xmlns:a16="http://schemas.microsoft.com/office/drawing/2014/main" val="3691814679"/>
                    </a:ext>
                  </a:extLst>
                </a:gridCol>
              </a:tblGrid>
              <a:tr h="243687">
                <a:tc>
                  <a:txBody>
                    <a:bodyPr/>
                    <a:lstStyle/>
                    <a:p>
                      <a:endParaRPr lang="en-US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06848397"/>
                  </a:ext>
                </a:extLst>
              </a:tr>
              <a:tr h="344029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Закупка учебников и учебных пособий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для реализации части 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учебного плана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формируемого участниками образовательных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отношений</a:t>
                      </a:r>
                    </a:p>
                    <a:p>
                      <a:pPr algn="just"/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34041431"/>
                  </a:ext>
                </a:extLst>
              </a:tr>
              <a:tr h="344029"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Закупка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учебников по русскому родному языку и родной русской литературе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(«Русский родной язык», «Родная русская литература») на контингент 1 – 9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классов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00823359"/>
                  </a:ext>
                </a:extLst>
              </a:tr>
              <a:tr h="344029"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Закупка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учебных пособий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для реализации задачи формирования функциональной грамотности учащихся,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углубленное изучение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предметов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None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3378754"/>
                  </a:ext>
                </a:extLst>
              </a:tr>
              <a:tr h="344029"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Обновление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учебников 2020 года издания или ранее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учебному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  предмету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«История»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Open Sans" panose="020B0606030504020204" pitchFamily="34" charset="0"/>
                          <a:cs typeface="Times New Roman" pitchFamily="18" charset="0"/>
                        </a:rPr>
                        <a:t>(учебники по всеобщей истории и истории России)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Open Sans" panose="020B0606030504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1084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246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4">
      <a:majorFont>
        <a:latin typeface="Montserrat Black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1" id="{43DC943A-E616-4CEE-BB86-763D9E1B407D}" vid="{0192D84F-556C-44A6-8B3C-B2EF286FEB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4х3</Template>
  <TotalTime>877</TotalTime>
  <Words>1150</Words>
  <Application>Microsoft Office PowerPoint</Application>
  <PresentationFormat>Экран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Изменения в ФПУ в контексте перехода на обновленные ФГОС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Обновление ФПУ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93</cp:revision>
  <dcterms:created xsi:type="dcterms:W3CDTF">2022-03-10T06:28:38Z</dcterms:created>
  <dcterms:modified xsi:type="dcterms:W3CDTF">2022-03-24T07:33:11Z</dcterms:modified>
</cp:coreProperties>
</file>